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6858000" cx="12192000"/>
  <p:notesSz cx="6858000" cy="9144000"/>
  <p:embeddedFontLst>
    <p:embeddedFont>
      <p:font typeface="Nunito SemiBold"/>
      <p:regular r:id="rId23"/>
      <p:bold r:id="rId24"/>
      <p:italic r:id="rId25"/>
      <p:boldItalic r:id="rId26"/>
    </p:embeddedFont>
    <p:embeddedFont>
      <p:font typeface="Nuni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Deleted user"/>
  <p:cmAuthor clrIdx="1" id="1" initials="" lastIdx="1" name="Peter Mudok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A1F8A0-4271-4207-8C6C-7DB338EDDC72}">
  <a:tblStyle styleId="{26A1F8A0-4271-4207-8C6C-7DB338EDDC7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NunitoSemiBold-bold.fntdata"/><Relationship Id="rId23" Type="http://schemas.openxmlformats.org/officeDocument/2006/relationships/font" Target="fonts/NunitoSemiBol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NunitoSemiBold-boldItalic.fntdata"/><Relationship Id="rId25" Type="http://schemas.openxmlformats.org/officeDocument/2006/relationships/font" Target="fonts/NunitoSemiBold-italic.fntdata"/><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Nuni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0-13T03:07:34.590">
    <p:pos x="599" y="776"/>
    <p:text>Hello @p.mudoko@kokonetworks.com
Please llok into the Inventory in Premier and Porvide the Input for all the Inventory Adjustments done.
_Reassigned to Peter Mudoko_</p:text>
  </p:cm>
  <p:cm authorId="1" idx="1" dt="2020-10-13T03:07:34.590">
    <p:pos x="599" y="776"/>
    <p:text>@m.agarwal@kokonetworks.com this is shared in Document https://docs.google.com/presentation/d/1eDWYMYzUgloxuV_vJtFpNY_G6OdXIEgwl-b5Wn15_8M/edit#slide=id.g9ce91f4260_0_9
_Reassigned to Deleted user_</p:text>
  </p:cm>
  <p:cm authorId="0" idx="2" dt="2020-10-12T11:45:19.741">
    <p:pos x="599" y="876"/>
    <p:text>Hello @p.mudoko@kokonetworks.com 
Please llok into the  Inventory in BABA Dogo and Porvide the Input for all the Inventory Adjustments done.
_Assigned to Peter Mudoko_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6f00d97385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5" name="Google Shape;235;g6f00d9738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6ed61cdab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ed61cdab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 name="Google Shape;242;g6ed61cdab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6f4a9ee1ec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f4a9ee1ec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0" name="Google Shape;250;g6f4a9ee1ec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6f00d97385_1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f00d97385_1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 name="Google Shape;258;g6f00d97385_1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6f4a9ee1ec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f4a9ee1ec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 name="Google Shape;266;g6f4a9ee1ec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6f4a9ee1ec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f4a9ee1ec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4" name="Google Shape;274;g6f4a9ee1ec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c827325f6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1" name="Google Shape;281;g9c827325f6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ed61cdab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ed61cdab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6ed61cdab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6ed61cdab4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ed61cdab4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 name="Google Shape;178;g6ed61cdab4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9c827325f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9c827325f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 name="Google Shape;186;g9c827325f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52bccd828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2bccd828a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 name="Google Shape;195;g52bccd828a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6f00d97385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f00d97385_1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 name="Google Shape;203;g6f00d97385_1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9c827325f6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9c827325f6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1" name="Google Shape;211;g9c827325f6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6f4a9ee1ec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f4a9ee1ec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 name="Google Shape;220;g6f4a9ee1ec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6f4a9ee1ec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f4a9ee1ec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8" name="Google Shape;228;g6f4a9ee1ec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20</a:t>
            </a:r>
            <a:r>
              <a:rPr b="0" lang="en-US" sz="1000">
                <a:solidFill>
                  <a:schemeClr val="dk1"/>
                </a:solidFill>
                <a:latin typeface="Nunito"/>
                <a:ea typeface="Nunito"/>
                <a:cs typeface="Nunito"/>
                <a:sym typeface="Nunito"/>
              </a:rPr>
              <a:t>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ocs.google.com/document/d/1d1m0WBfGK921pKuTXyBv0zOF4R-J6iJf8pAzdOQvXuk/edit?usp=shar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64579"/>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KNK ERP Finance Data Issues(2020) </a:t>
            </a:r>
            <a:endParaRPr/>
          </a:p>
        </p:txBody>
      </p:sp>
      <p:sp>
        <p:nvSpPr>
          <p:cNvPr id="166" name="Google Shape;166;p19"/>
          <p:cNvSpPr txBox="1"/>
          <p:nvPr>
            <p:ph idx="1" type="subTitle"/>
          </p:nvPr>
        </p:nvSpPr>
        <p:spPr>
          <a:xfrm>
            <a:off x="6257925" y="3592480"/>
            <a:ext cx="5369400" cy="154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24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24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24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24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2400"/>
              <a:buNone/>
            </a:pPr>
            <a:r>
              <a:rPr b="1" lang="en-US">
                <a:latin typeface="Nunito"/>
                <a:ea typeface="Nunito"/>
                <a:cs typeface="Nunito"/>
                <a:sym typeface="Nunito"/>
              </a:rPr>
              <a:t>				</a:t>
            </a:r>
            <a:endParaRPr b="1">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Proposed Solution</a:t>
            </a:r>
            <a:endParaRPr/>
          </a:p>
        </p:txBody>
      </p:sp>
      <p:sp>
        <p:nvSpPr>
          <p:cNvPr id="238" name="Google Shape;238;p28"/>
          <p:cNvSpPr txBox="1"/>
          <p:nvPr>
            <p:ph idx="1" type="subTitle"/>
          </p:nvPr>
        </p:nvSpPr>
        <p:spPr>
          <a:xfrm>
            <a:off x="6257925" y="3711380"/>
            <a:ext cx="5369400" cy="1548300"/>
          </a:xfrm>
          <a:prstGeom prst="rect">
            <a:avLst/>
          </a:prstGeom>
          <a:noFill/>
          <a:ln>
            <a:noFill/>
          </a:ln>
        </p:spPr>
        <p:txBody>
          <a:bodyPr anchorCtr="0" anchor="t" bIns="45700" lIns="91425" spcFirstLastPara="1" rIns="91425" wrap="square" tIns="45700">
            <a:noAutofit/>
          </a:bodyPr>
          <a:lstStyle/>
          <a:p>
            <a:pPr indent="-381000" lvl="0" marL="457200" rtl="0" algn="l">
              <a:lnSpc>
                <a:spcPct val="90000"/>
              </a:lnSpc>
              <a:spcBef>
                <a:spcPts val="0"/>
              </a:spcBef>
              <a:spcAft>
                <a:spcPts val="0"/>
              </a:spcAft>
              <a:buSzPts val="2400"/>
              <a:buFont typeface="Nunito"/>
              <a:buAutoNum type="arabicPeriod"/>
            </a:pPr>
            <a:r>
              <a:rPr b="1" lang="en-US">
                <a:latin typeface="Nunito"/>
                <a:ea typeface="Nunito"/>
                <a:cs typeface="Nunito"/>
                <a:sym typeface="Nunito"/>
              </a:rPr>
              <a:t>Data Clean Up</a:t>
            </a:r>
            <a:endParaRPr b="1">
              <a:latin typeface="Nunito"/>
              <a:ea typeface="Nunito"/>
              <a:cs typeface="Nunito"/>
              <a:sym typeface="Nunito"/>
            </a:endParaRPr>
          </a:p>
          <a:p>
            <a:pPr indent="-381000" lvl="0" marL="457200" rtl="0" algn="l">
              <a:lnSpc>
                <a:spcPct val="90000"/>
              </a:lnSpc>
              <a:spcBef>
                <a:spcPts val="0"/>
              </a:spcBef>
              <a:spcAft>
                <a:spcPts val="0"/>
              </a:spcAft>
              <a:buSzPts val="2400"/>
              <a:buFont typeface="Nunito"/>
              <a:buAutoNum type="arabicPeriod"/>
            </a:pPr>
            <a:r>
              <a:rPr b="1" lang="en-US">
                <a:latin typeface="Nunito"/>
                <a:ea typeface="Nunito"/>
                <a:cs typeface="Nunito"/>
                <a:sym typeface="Nunito"/>
              </a:rPr>
              <a:t>Team </a:t>
            </a:r>
            <a:r>
              <a:rPr b="1" lang="en-US">
                <a:latin typeface="Nunito"/>
                <a:ea typeface="Nunito"/>
                <a:cs typeface="Nunito"/>
                <a:sym typeface="Nunito"/>
              </a:rPr>
              <a:t>Responsibility</a:t>
            </a:r>
            <a:r>
              <a:rPr b="1" lang="en-US">
                <a:latin typeface="Nunito"/>
                <a:ea typeface="Nunito"/>
                <a:cs typeface="Nunito"/>
                <a:sym typeface="Nunito"/>
              </a:rPr>
              <a:t> Matrix </a:t>
            </a:r>
            <a:endParaRPr b="1">
              <a:latin typeface="Nunito"/>
              <a:ea typeface="Nunito"/>
              <a:cs typeface="Nunito"/>
              <a:sym typeface="Nunito"/>
            </a:endParaRPr>
          </a:p>
          <a:p>
            <a:pPr indent="-381000" lvl="0" marL="457200" rtl="0" algn="l">
              <a:lnSpc>
                <a:spcPct val="90000"/>
              </a:lnSpc>
              <a:spcBef>
                <a:spcPts val="0"/>
              </a:spcBef>
              <a:spcAft>
                <a:spcPts val="0"/>
              </a:spcAft>
              <a:buSzPts val="2400"/>
              <a:buFont typeface="Nunito"/>
              <a:buAutoNum type="arabicPeriod"/>
            </a:pPr>
            <a:r>
              <a:rPr b="1" lang="en-US">
                <a:latin typeface="Nunito"/>
                <a:ea typeface="Nunito"/>
                <a:cs typeface="Nunito"/>
                <a:sym typeface="Nunito"/>
              </a:rPr>
              <a:t>Drive User Adoption </a:t>
            </a:r>
            <a:endParaRPr b="1">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Data Clean Up	</a:t>
            </a:r>
            <a:endParaRPr sz="1800"/>
          </a:p>
        </p:txBody>
      </p:sp>
      <p:sp>
        <p:nvSpPr>
          <p:cNvPr id="245" name="Google Shape;245;p29"/>
          <p:cNvSpPr txBox="1"/>
          <p:nvPr>
            <p:ph idx="1" type="subTitle"/>
          </p:nvPr>
        </p:nvSpPr>
        <p:spPr>
          <a:xfrm>
            <a:off x="458699" y="1003045"/>
            <a:ext cx="11274600" cy="4851900"/>
          </a:xfrm>
          <a:prstGeom prst="rect">
            <a:avLst/>
          </a:prstGeom>
        </p:spPr>
        <p:txBody>
          <a:bodyPr anchorCtr="0" anchor="t" bIns="45700" lIns="91425" spcFirstLastPara="1" rIns="91425" wrap="square" tIns="45700">
            <a:noAutofit/>
          </a:bodyPr>
          <a:lstStyle/>
          <a:p>
            <a:pPr indent="-330200" lvl="0" marL="457200" rtl="0" algn="l">
              <a:lnSpc>
                <a:spcPct val="115000"/>
              </a:lnSpc>
              <a:spcBef>
                <a:spcPts val="1200"/>
              </a:spcBef>
              <a:spcAft>
                <a:spcPts val="0"/>
              </a:spcAft>
              <a:buSzPts val="1600"/>
              <a:buChar char="●"/>
            </a:pPr>
            <a:r>
              <a:rPr lang="en-US" sz="1600"/>
              <a:t>Allocate resource to clean the Accounting Transactions for 2020</a:t>
            </a:r>
            <a:endParaRPr sz="1600"/>
          </a:p>
          <a:p>
            <a:pPr indent="-330200" lvl="0" marL="457200" rtl="0" algn="l">
              <a:lnSpc>
                <a:spcPct val="115000"/>
              </a:lnSpc>
              <a:spcBef>
                <a:spcPts val="0"/>
              </a:spcBef>
              <a:spcAft>
                <a:spcPts val="0"/>
              </a:spcAft>
              <a:buSzPts val="1600"/>
              <a:buChar char="●"/>
            </a:pPr>
            <a:r>
              <a:rPr lang="en-US" sz="1600"/>
              <a:t>Allocate resource to clean Shop Statements for 2020</a:t>
            </a:r>
            <a:endParaRPr sz="1600"/>
          </a:p>
          <a:p>
            <a:pPr indent="-330200" lvl="0" marL="457200" rtl="0" algn="l">
              <a:lnSpc>
                <a:spcPct val="115000"/>
              </a:lnSpc>
              <a:spcBef>
                <a:spcPts val="0"/>
              </a:spcBef>
              <a:spcAft>
                <a:spcPts val="0"/>
              </a:spcAft>
              <a:buSzPts val="1600"/>
              <a:buChar char="●"/>
            </a:pPr>
            <a:r>
              <a:rPr lang="en-US" sz="1600"/>
              <a:t>Allocate Finance resources to clean the Purchase Order / Receipts / Vendor Bills for 2019 and 2020 </a:t>
            </a:r>
            <a:endParaRPr sz="1600"/>
          </a:p>
          <a:p>
            <a:pPr indent="-330200" lvl="0" marL="457200" rtl="0" algn="l">
              <a:lnSpc>
                <a:spcPct val="115000"/>
              </a:lnSpc>
              <a:spcBef>
                <a:spcPts val="0"/>
              </a:spcBef>
              <a:spcAft>
                <a:spcPts val="0"/>
              </a:spcAft>
              <a:buSzPts val="1600"/>
              <a:buChar char="●"/>
            </a:pPr>
            <a:r>
              <a:rPr lang="en-US" sz="1600"/>
              <a:t>Validate Trial Balance for 2020</a:t>
            </a:r>
            <a:endParaRPr sz="1600"/>
          </a:p>
          <a:p>
            <a:pPr indent="-330200" lvl="0" marL="457200" rtl="0" algn="l">
              <a:lnSpc>
                <a:spcPct val="115000"/>
              </a:lnSpc>
              <a:spcBef>
                <a:spcPts val="0"/>
              </a:spcBef>
              <a:spcAft>
                <a:spcPts val="0"/>
              </a:spcAft>
              <a:buSzPts val="1600"/>
              <a:buChar char="●"/>
            </a:pPr>
            <a:r>
              <a:rPr lang="en-US" sz="1600"/>
              <a:t>Validate P&amp;L Account for 2020 </a:t>
            </a:r>
            <a:endParaRPr sz="1600"/>
          </a:p>
          <a:p>
            <a:pPr indent="-330200" lvl="0" marL="457200" rtl="0" algn="l">
              <a:lnSpc>
                <a:spcPct val="115000"/>
              </a:lnSpc>
              <a:spcBef>
                <a:spcPts val="0"/>
              </a:spcBef>
              <a:spcAft>
                <a:spcPts val="0"/>
              </a:spcAft>
              <a:buSzPts val="1600"/>
              <a:buChar char="●"/>
            </a:pPr>
            <a:r>
              <a:rPr lang="en-US" sz="1600"/>
              <a:t>Validate Aged Payables for 2020</a:t>
            </a:r>
            <a:endParaRPr sz="1600"/>
          </a:p>
          <a:p>
            <a:pPr indent="-330200" lvl="0" marL="457200" rtl="0" algn="l">
              <a:lnSpc>
                <a:spcPct val="115000"/>
              </a:lnSpc>
              <a:spcBef>
                <a:spcPts val="0"/>
              </a:spcBef>
              <a:spcAft>
                <a:spcPts val="0"/>
              </a:spcAft>
              <a:buSzPts val="1600"/>
              <a:buChar char="●"/>
            </a:pPr>
            <a:r>
              <a:rPr lang="en-US" sz="1600"/>
              <a:t>Validate Partner Closing Balance 2020 </a:t>
            </a:r>
            <a:endParaRPr sz="1600"/>
          </a:p>
          <a:p>
            <a:pPr indent="0" lvl="0" marL="0" rtl="0" algn="l">
              <a:lnSpc>
                <a:spcPct val="115000"/>
              </a:lnSpc>
              <a:spcBef>
                <a:spcPts val="1200"/>
              </a:spcBef>
              <a:spcAft>
                <a:spcPts val="0"/>
              </a:spcAft>
              <a:buNone/>
            </a:pPr>
            <a:r>
              <a:rPr lang="en-US" sz="1600"/>
              <a:t>Data Clean up steps are as below : </a:t>
            </a:r>
            <a:r>
              <a:rPr lang="en-US" sz="1600" u="sng">
                <a:solidFill>
                  <a:schemeClr val="hlink"/>
                </a:solidFill>
                <a:hlinkClick r:id="rId3"/>
              </a:rPr>
              <a:t>https://docs.google.com/document/d/1d1m0WBfGK921pKuTXyBv0zOF4R-J6iJf8pAzdOQvXuk/edit?usp=sharing</a:t>
            </a:r>
            <a:endParaRPr sz="1600"/>
          </a:p>
          <a:p>
            <a:pPr indent="0" lvl="0" marL="0" rtl="0" algn="l">
              <a:lnSpc>
                <a:spcPct val="115000"/>
              </a:lnSpc>
              <a:spcBef>
                <a:spcPts val="1200"/>
              </a:spcBef>
              <a:spcAft>
                <a:spcPts val="0"/>
              </a:spcAft>
              <a:buNone/>
            </a:pPr>
            <a:r>
              <a:rPr b="1" lang="en-US" sz="1600"/>
              <a:t>Estimated Time : 5 - 7 Weeks </a:t>
            </a:r>
            <a:endParaRPr b="1" sz="1600"/>
          </a:p>
          <a:p>
            <a:pPr indent="0" lvl="0" marL="0" rtl="0" algn="l">
              <a:lnSpc>
                <a:spcPct val="115000"/>
              </a:lnSpc>
              <a:spcBef>
                <a:spcPts val="1200"/>
              </a:spcBef>
              <a:spcAft>
                <a:spcPts val="0"/>
              </a:spcAft>
              <a:buNone/>
            </a:pPr>
            <a:r>
              <a:rPr b="1" lang="en-US" sz="1600"/>
              <a:t>Resources: </a:t>
            </a:r>
            <a:endParaRPr b="1" sz="1600"/>
          </a:p>
          <a:p>
            <a:pPr indent="-330200" lvl="0" marL="457200" rtl="0" algn="l">
              <a:lnSpc>
                <a:spcPct val="115000"/>
              </a:lnSpc>
              <a:spcBef>
                <a:spcPts val="1200"/>
              </a:spcBef>
              <a:spcAft>
                <a:spcPts val="0"/>
              </a:spcAft>
              <a:buSzPts val="1600"/>
              <a:buChar char="●"/>
            </a:pPr>
            <a:r>
              <a:rPr lang="en-US" sz="1600"/>
              <a:t>1 Full time Intern [As discussed with Finance team]</a:t>
            </a:r>
            <a:endParaRPr sz="1600"/>
          </a:p>
          <a:p>
            <a:pPr indent="-330200" lvl="0" marL="457200" rtl="0" algn="l">
              <a:lnSpc>
                <a:spcPct val="115000"/>
              </a:lnSpc>
              <a:spcBef>
                <a:spcPts val="0"/>
              </a:spcBef>
              <a:spcAft>
                <a:spcPts val="0"/>
              </a:spcAft>
              <a:buSzPts val="1600"/>
              <a:buChar char="●"/>
            </a:pPr>
            <a:r>
              <a:rPr lang="en-US" sz="1600"/>
              <a:t>1 </a:t>
            </a:r>
            <a:r>
              <a:rPr lang="en-US" sz="1600"/>
              <a:t>Developer / PM</a:t>
            </a:r>
            <a:r>
              <a:rPr lang="en-US" sz="1600"/>
              <a:t> resource to train the Intern on Odoo [3 - 4 Hours] more guidance as required</a:t>
            </a:r>
            <a:endParaRPr sz="1600"/>
          </a:p>
          <a:p>
            <a:pPr indent="-330200" lvl="0" marL="457200" rtl="0" algn="l">
              <a:lnSpc>
                <a:spcPct val="115000"/>
              </a:lnSpc>
              <a:spcBef>
                <a:spcPts val="0"/>
              </a:spcBef>
              <a:spcAft>
                <a:spcPts val="0"/>
              </a:spcAft>
              <a:buSzPts val="1600"/>
              <a:buChar char="●"/>
            </a:pPr>
            <a:r>
              <a:rPr lang="en-US" sz="1600"/>
              <a:t>1 Developer and PM [with a Finance team member] to Overview the progress and make sure the process is executed Correctly.</a:t>
            </a:r>
            <a:endParaRPr sz="1600"/>
          </a:p>
        </p:txBody>
      </p:sp>
      <p:sp>
        <p:nvSpPr>
          <p:cNvPr id="246" name="Google Shape;246;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Team Responsibility Matrix	</a:t>
            </a:r>
            <a:endParaRPr/>
          </a:p>
        </p:txBody>
      </p:sp>
      <p:sp>
        <p:nvSpPr>
          <p:cNvPr id="253" name="Google Shape;253;p3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600"/>
              <a:t>Objective: </a:t>
            </a:r>
            <a:endParaRPr b="1" sz="1600"/>
          </a:p>
          <a:p>
            <a:pPr indent="-330200" lvl="0" marL="457200" rtl="0" algn="l">
              <a:spcBef>
                <a:spcPts val="1000"/>
              </a:spcBef>
              <a:spcAft>
                <a:spcPts val="0"/>
              </a:spcAft>
              <a:buSzPts val="1600"/>
              <a:buChar char="●"/>
            </a:pPr>
            <a:r>
              <a:rPr lang="en-US" sz="1600"/>
              <a:t>Clearly define user roles &amp; responsibility</a:t>
            </a:r>
            <a:endParaRPr sz="1600"/>
          </a:p>
          <a:p>
            <a:pPr indent="-330200" lvl="0" marL="457200" rtl="0" algn="l">
              <a:spcBef>
                <a:spcPts val="0"/>
              </a:spcBef>
              <a:spcAft>
                <a:spcPts val="0"/>
              </a:spcAft>
              <a:buSzPts val="1600"/>
              <a:buChar char="●"/>
            </a:pPr>
            <a:r>
              <a:rPr lang="en-US" sz="1600"/>
              <a:t>Clearly define KPI’s and Reports for Senior Managers </a:t>
            </a:r>
            <a:endParaRPr sz="1600"/>
          </a:p>
          <a:p>
            <a:pPr indent="-330200" lvl="0" marL="457200" rtl="0" algn="l">
              <a:spcBef>
                <a:spcPts val="0"/>
              </a:spcBef>
              <a:spcAft>
                <a:spcPts val="0"/>
              </a:spcAft>
              <a:buSzPts val="1600"/>
              <a:buChar char="●"/>
            </a:pPr>
            <a:r>
              <a:rPr lang="en-US" sz="1600"/>
              <a:t>Senior Managers to take ownership of teams performance and monitor tasks</a:t>
            </a:r>
            <a:endParaRPr sz="1600"/>
          </a:p>
          <a:p>
            <a:pPr indent="-330200" lvl="0" marL="457200" rtl="0" algn="l">
              <a:spcBef>
                <a:spcPts val="0"/>
              </a:spcBef>
              <a:spcAft>
                <a:spcPts val="0"/>
              </a:spcAft>
              <a:buSzPts val="1600"/>
              <a:buChar char="●"/>
            </a:pPr>
            <a:r>
              <a:rPr lang="en-US" sz="1600"/>
              <a:t>Drive Transparency across business functions </a:t>
            </a:r>
            <a:endParaRPr sz="1600"/>
          </a:p>
          <a:p>
            <a:pPr indent="-330200" lvl="0" marL="457200" rtl="0" algn="l">
              <a:spcBef>
                <a:spcPts val="0"/>
              </a:spcBef>
              <a:spcAft>
                <a:spcPts val="0"/>
              </a:spcAft>
              <a:buSzPts val="1600"/>
              <a:buChar char="●"/>
            </a:pPr>
            <a:r>
              <a:rPr lang="en-US" sz="1600"/>
              <a:t>Enable a proactive way of working to clear audit objectives (Internal &amp; External) </a:t>
            </a:r>
            <a:endParaRPr sz="1600"/>
          </a:p>
          <a:p>
            <a:pPr indent="0" lvl="0" marL="0" rtl="0" algn="l">
              <a:spcBef>
                <a:spcPts val="1000"/>
              </a:spcBef>
              <a:spcAft>
                <a:spcPts val="0"/>
              </a:spcAft>
              <a:buNone/>
            </a:pPr>
            <a:r>
              <a:t/>
            </a:r>
            <a:endParaRPr sz="1400"/>
          </a:p>
        </p:txBody>
      </p:sp>
      <p:sp>
        <p:nvSpPr>
          <p:cNvPr id="254" name="Google Shape;254;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Drive User Adoption </a:t>
            </a:r>
            <a:endParaRPr/>
          </a:p>
        </p:txBody>
      </p:sp>
      <p:sp>
        <p:nvSpPr>
          <p:cNvPr id="261" name="Google Shape;261;p31"/>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30200" lvl="0" marL="457200" rtl="0" algn="l">
              <a:spcBef>
                <a:spcPts val="1000"/>
              </a:spcBef>
              <a:spcAft>
                <a:spcPts val="0"/>
              </a:spcAft>
              <a:buSzPts val="1600"/>
              <a:buChar char="●"/>
            </a:pPr>
            <a:r>
              <a:rPr lang="en-US" sz="1600"/>
              <a:t>Users should continually monitor and manage the system raising key problems or pain points in time for quick resolution.</a:t>
            </a:r>
            <a:endParaRPr sz="1600"/>
          </a:p>
          <a:p>
            <a:pPr indent="-330200" lvl="0" marL="457200" rtl="0" algn="l">
              <a:spcBef>
                <a:spcPts val="0"/>
              </a:spcBef>
              <a:spcAft>
                <a:spcPts val="0"/>
              </a:spcAft>
              <a:buSzPts val="1600"/>
              <a:buChar char="●"/>
            </a:pPr>
            <a:r>
              <a:rPr lang="en-US" sz="1600"/>
              <a:t>Better User Acceptance Testing plans.</a:t>
            </a:r>
            <a:endParaRPr sz="1600"/>
          </a:p>
          <a:p>
            <a:pPr indent="-330200" lvl="0" marL="457200" rtl="0" algn="l">
              <a:spcBef>
                <a:spcPts val="0"/>
              </a:spcBef>
              <a:spcAft>
                <a:spcPts val="0"/>
              </a:spcAft>
              <a:buSzPts val="1600"/>
              <a:buChar char="●"/>
            </a:pPr>
            <a:r>
              <a:rPr lang="en-US" sz="1600"/>
              <a:t>Implementation of an ERP Manager (Business) to ensure that data is entered into the system and is up to date </a:t>
            </a:r>
            <a:endParaRPr sz="1600"/>
          </a:p>
          <a:p>
            <a:pPr indent="-330200" lvl="0" marL="457200" rtl="0" algn="l">
              <a:spcBef>
                <a:spcPts val="0"/>
              </a:spcBef>
              <a:spcAft>
                <a:spcPts val="0"/>
              </a:spcAft>
              <a:buSzPts val="1600"/>
              <a:buChar char="●"/>
            </a:pPr>
            <a:r>
              <a:rPr lang="en-US" sz="1600"/>
              <a:t>Focus on building centralized ERP Team to focus on ERP management, user support and troubleshooting (while Engineers and Product Managers focus on new requirements) </a:t>
            </a:r>
            <a:endParaRPr sz="1600"/>
          </a:p>
        </p:txBody>
      </p:sp>
      <p:sp>
        <p:nvSpPr>
          <p:cNvPr id="262" name="Google Shape;262;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Proposed Responsibility Matrix KNK ( X-Business) </a:t>
            </a:r>
            <a:endParaRPr/>
          </a:p>
        </p:txBody>
      </p:sp>
      <p:sp>
        <p:nvSpPr>
          <p:cNvPr id="269" name="Google Shape;269;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70" name="Google Shape;270;p32"/>
          <p:cNvGraphicFramePr/>
          <p:nvPr/>
        </p:nvGraphicFramePr>
        <p:xfrm>
          <a:off x="952488" y="1233345"/>
          <a:ext cx="3000000" cy="3000000"/>
        </p:xfrm>
        <a:graphic>
          <a:graphicData uri="http://schemas.openxmlformats.org/drawingml/2006/table">
            <a:tbl>
              <a:tblPr>
                <a:noFill/>
                <a:tableStyleId>{26A1F8A0-4271-4207-8C6C-7DB338EDDC72}</a:tableStyleId>
              </a:tblPr>
              <a:tblGrid>
                <a:gridCol w="823350"/>
                <a:gridCol w="2687650"/>
                <a:gridCol w="1755500"/>
                <a:gridCol w="1755500"/>
                <a:gridCol w="1755500"/>
                <a:gridCol w="1755500"/>
              </a:tblGrid>
              <a:tr h="477700">
                <a:tc>
                  <a:txBody>
                    <a:bodyPr/>
                    <a:lstStyle/>
                    <a:p>
                      <a:pPr indent="0" lvl="0" marL="0" rtl="0" algn="ctr">
                        <a:spcBef>
                          <a:spcPts val="0"/>
                        </a:spcBef>
                        <a:spcAft>
                          <a:spcPts val="0"/>
                        </a:spcAft>
                        <a:buNone/>
                      </a:pPr>
                      <a:r>
                        <a:rPr b="1" lang="en-US">
                          <a:solidFill>
                            <a:srgbClr val="FFFFFF"/>
                          </a:solidFill>
                        </a:rPr>
                        <a:t>Sr. No.</a:t>
                      </a:r>
                      <a:endParaRPr b="1">
                        <a:solidFill>
                          <a:srgbClr val="FFFFFF"/>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n-US">
                          <a:solidFill>
                            <a:srgbClr val="FFFFFF"/>
                          </a:solidFill>
                        </a:rPr>
                        <a:t>Department</a:t>
                      </a:r>
                      <a:endParaRPr b="1">
                        <a:solidFill>
                          <a:srgbClr val="FFFFFF"/>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n-US">
                          <a:solidFill>
                            <a:srgbClr val="FFFFFF"/>
                          </a:solidFill>
                        </a:rPr>
                        <a:t>Responsible</a:t>
                      </a:r>
                      <a:endParaRPr b="1">
                        <a:solidFill>
                          <a:srgbClr val="FFFFFF"/>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n-US">
                          <a:solidFill>
                            <a:srgbClr val="FFFFFF"/>
                          </a:solidFill>
                        </a:rPr>
                        <a:t>Expected completion Date</a:t>
                      </a:r>
                      <a:endParaRPr b="1">
                        <a:solidFill>
                          <a:srgbClr val="FFFFFF"/>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n-US">
                          <a:solidFill>
                            <a:srgbClr val="FFFFFF"/>
                          </a:solidFill>
                        </a:rPr>
                        <a:t>Coordinator - L1</a:t>
                      </a:r>
                      <a:endParaRPr b="1">
                        <a:solidFill>
                          <a:srgbClr val="FFFFFF"/>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en-US">
                          <a:solidFill>
                            <a:srgbClr val="FFFFFF"/>
                          </a:solidFill>
                        </a:rPr>
                        <a:t>Support Lead</a:t>
                      </a:r>
                      <a:endParaRPr b="1">
                        <a:solidFill>
                          <a:srgbClr val="FFFFFF"/>
                        </a:solidFill>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6D9EEB"/>
                    </a:solidFill>
                  </a:tcPr>
                </a:tc>
              </a:tr>
              <a:tr h="463825">
                <a:tc>
                  <a:txBody>
                    <a:bodyPr/>
                    <a:lstStyle/>
                    <a:p>
                      <a:pPr indent="0" lvl="0" marL="0" rtl="0" algn="l">
                        <a:spcBef>
                          <a:spcPts val="0"/>
                        </a:spcBef>
                        <a:spcAft>
                          <a:spcPts val="0"/>
                        </a:spcAft>
                        <a:buNone/>
                      </a:pPr>
                      <a:r>
                        <a:rPr lang="en-US"/>
                        <a:t>1.</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Store Inventory [BD]</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Peter</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Oct 23, 2020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Peter</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63825">
                <a:tc>
                  <a:txBody>
                    <a:bodyPr/>
                    <a:lstStyle/>
                    <a:p>
                      <a:pPr indent="0" lvl="0" marL="0" rtl="0" algn="l">
                        <a:spcBef>
                          <a:spcPts val="0"/>
                        </a:spcBef>
                        <a:spcAft>
                          <a:spcPts val="0"/>
                        </a:spcAft>
                        <a:buNone/>
                      </a:pPr>
                      <a:r>
                        <a:rPr lang="en-US"/>
                        <a:t>2.</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Store Inventory [Premier]</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Peter</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Oct 23, 2020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Peter</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82325">
                <a:tc>
                  <a:txBody>
                    <a:bodyPr/>
                    <a:lstStyle/>
                    <a:p>
                      <a:pPr indent="0" lvl="0" marL="0" rtl="0" algn="l">
                        <a:spcBef>
                          <a:spcPts val="0"/>
                        </a:spcBef>
                        <a:spcAft>
                          <a:spcPts val="0"/>
                        </a:spcAft>
                        <a:buNone/>
                      </a:pPr>
                      <a:r>
                        <a:rPr lang="en-US"/>
                        <a:t>3.</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Purchase Invoices</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Doreen / Mitchel</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Oct 30, 2020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Madhav</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82325">
                <a:tc>
                  <a:txBody>
                    <a:bodyPr/>
                    <a:lstStyle/>
                    <a:p>
                      <a:pPr indent="0" lvl="0" marL="0" rtl="0" algn="l">
                        <a:spcBef>
                          <a:spcPts val="0"/>
                        </a:spcBef>
                        <a:spcAft>
                          <a:spcPts val="0"/>
                        </a:spcAft>
                        <a:buNone/>
                      </a:pPr>
                      <a:r>
                        <a:rPr lang="en-US"/>
                        <a:t>4.</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Purchase Payments</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Doreen</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Oct 30, 2020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Madhav</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63825">
                <a:tc>
                  <a:txBody>
                    <a:bodyPr/>
                    <a:lstStyle/>
                    <a:p>
                      <a:pPr indent="0" lvl="0" marL="0" rtl="0" algn="l">
                        <a:spcBef>
                          <a:spcPts val="0"/>
                        </a:spcBef>
                        <a:spcAft>
                          <a:spcPts val="0"/>
                        </a:spcAft>
                        <a:buNone/>
                      </a:pPr>
                      <a:r>
                        <a:rPr lang="en-US"/>
                        <a:t>5.</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Sales / Agent Deposit Invoices and Payments</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James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Oct 30, 2020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Madhav</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63825">
                <a:tc>
                  <a:txBody>
                    <a:bodyPr/>
                    <a:lstStyle/>
                    <a:p>
                      <a:pPr indent="0" lvl="0" marL="0" rtl="0" algn="l">
                        <a:spcBef>
                          <a:spcPts val="0"/>
                        </a:spcBef>
                        <a:spcAft>
                          <a:spcPts val="0"/>
                        </a:spcAft>
                        <a:buNone/>
                      </a:pPr>
                      <a:r>
                        <a:rPr lang="en-US"/>
                        <a:t>6.</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Vendor Invoices / Payments</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Mitchel/Innocent</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Oct 23 ,2020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Madhav</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63825">
                <a:tc>
                  <a:txBody>
                    <a:bodyPr/>
                    <a:lstStyle/>
                    <a:p>
                      <a:pPr indent="0" lvl="0" marL="0" rtl="0" algn="l">
                        <a:spcBef>
                          <a:spcPts val="0"/>
                        </a:spcBef>
                        <a:spcAft>
                          <a:spcPts val="0"/>
                        </a:spcAft>
                        <a:buNone/>
                      </a:pPr>
                      <a:r>
                        <a:rPr lang="en-US"/>
                        <a:t>7.</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Shop monthly Statement Cleanup and Review</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Intern / Akshay / Madhav</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Akshay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dk1"/>
                          </a:solidFill>
                        </a:rPr>
                        <a:t>Madhav</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463825">
                <a:tc>
                  <a:txBody>
                    <a:bodyPr/>
                    <a:lstStyle/>
                    <a:p>
                      <a:pPr indent="0" lvl="0" marL="0" rtl="0" algn="l">
                        <a:spcBef>
                          <a:spcPts val="0"/>
                        </a:spcBef>
                        <a:spcAft>
                          <a:spcPts val="0"/>
                        </a:spcAft>
                        <a:buNone/>
                      </a:pPr>
                      <a:r>
                        <a:rPr lang="en-US"/>
                        <a:t>8.</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Accounting Reports Validation</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Smit / Madhav</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Nov 16, 2020</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Madhav</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Audit Risk 	</a:t>
            </a:r>
            <a:endParaRPr/>
          </a:p>
        </p:txBody>
      </p:sp>
      <p:sp>
        <p:nvSpPr>
          <p:cNvPr id="277" name="Google Shape;277;p33"/>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en-US" sz="1400"/>
              <a:t>Incorrect Financial Recording, leading to poor visibility on: </a:t>
            </a:r>
            <a:endParaRPr sz="1400"/>
          </a:p>
          <a:p>
            <a:pPr indent="-317500" lvl="0" marL="914400" rtl="0" algn="l">
              <a:spcBef>
                <a:spcPts val="0"/>
              </a:spcBef>
              <a:spcAft>
                <a:spcPts val="0"/>
              </a:spcAft>
              <a:buSzPts val="1400"/>
              <a:buAutoNum type="alphaLcPeriod"/>
            </a:pPr>
            <a:r>
              <a:rPr lang="en-US" sz="1400"/>
              <a:t>Payables</a:t>
            </a:r>
            <a:endParaRPr sz="1400"/>
          </a:p>
          <a:p>
            <a:pPr indent="-317500" lvl="0" marL="914400" rtl="0" algn="l">
              <a:spcBef>
                <a:spcPts val="0"/>
              </a:spcBef>
              <a:spcAft>
                <a:spcPts val="0"/>
              </a:spcAft>
              <a:buSzPts val="1400"/>
              <a:buAutoNum type="alphaLcPeriod"/>
            </a:pPr>
            <a:r>
              <a:rPr lang="en-US" sz="1400"/>
              <a:t>Receivables </a:t>
            </a:r>
            <a:endParaRPr sz="1400"/>
          </a:p>
          <a:p>
            <a:pPr indent="-317500" lvl="0" marL="914400" rtl="0" algn="l">
              <a:spcBef>
                <a:spcPts val="0"/>
              </a:spcBef>
              <a:spcAft>
                <a:spcPts val="0"/>
              </a:spcAft>
              <a:buSzPts val="1400"/>
              <a:buAutoNum type="alphaLcPeriod"/>
            </a:pPr>
            <a:r>
              <a:rPr lang="en-US" sz="1400"/>
              <a:t>Tax</a:t>
            </a:r>
            <a:endParaRPr sz="1400"/>
          </a:p>
          <a:p>
            <a:pPr indent="-317500" lvl="0" marL="914400" rtl="0" algn="l">
              <a:spcBef>
                <a:spcPts val="0"/>
              </a:spcBef>
              <a:spcAft>
                <a:spcPts val="0"/>
              </a:spcAft>
              <a:buSzPts val="1400"/>
              <a:buAutoNum type="alphaLcPeriod"/>
            </a:pPr>
            <a:r>
              <a:rPr lang="en-US" sz="1400"/>
              <a:t>Trial Balance </a:t>
            </a:r>
            <a:endParaRPr sz="1400"/>
          </a:p>
          <a:p>
            <a:pPr indent="-317500" lvl="0" marL="914400" rtl="0" algn="l">
              <a:spcBef>
                <a:spcPts val="0"/>
              </a:spcBef>
              <a:spcAft>
                <a:spcPts val="0"/>
              </a:spcAft>
              <a:buSzPts val="1400"/>
              <a:buAutoNum type="alphaLcPeriod"/>
            </a:pPr>
            <a:r>
              <a:rPr lang="en-US" sz="1400"/>
              <a:t>Profit &amp; Loss </a:t>
            </a:r>
            <a:endParaRPr sz="1400"/>
          </a:p>
          <a:p>
            <a:pPr indent="-317500" lvl="0" marL="914400" rtl="0" algn="l">
              <a:spcBef>
                <a:spcPts val="0"/>
              </a:spcBef>
              <a:spcAft>
                <a:spcPts val="0"/>
              </a:spcAft>
              <a:buSzPts val="1400"/>
              <a:buAutoNum type="alphaLcPeriod"/>
            </a:pPr>
            <a:r>
              <a:rPr lang="en-US" sz="1400"/>
              <a:t>Balance Sheet </a:t>
            </a:r>
            <a:endParaRPr sz="1400"/>
          </a:p>
          <a:p>
            <a:pPr indent="-317500" lvl="0" marL="914400" rtl="0" algn="l">
              <a:spcBef>
                <a:spcPts val="0"/>
              </a:spcBef>
              <a:spcAft>
                <a:spcPts val="0"/>
              </a:spcAft>
              <a:buSzPts val="1400"/>
              <a:buAutoNum type="alphaLcPeriod"/>
            </a:pPr>
            <a:r>
              <a:rPr lang="en-US" sz="1400"/>
              <a:t>Stock Valuation </a:t>
            </a:r>
            <a:endParaRPr sz="1400"/>
          </a:p>
          <a:p>
            <a:pPr indent="-317500" lvl="0" marL="914400" rtl="0" algn="l">
              <a:spcBef>
                <a:spcPts val="0"/>
              </a:spcBef>
              <a:spcAft>
                <a:spcPts val="0"/>
              </a:spcAft>
              <a:buSzPts val="1400"/>
              <a:buAutoNum type="alphaLcPeriod"/>
            </a:pPr>
            <a:r>
              <a:rPr lang="en-US" sz="1400"/>
              <a:t>Partner Ledgers </a:t>
            </a:r>
            <a:endParaRPr sz="1400"/>
          </a:p>
          <a:p>
            <a:pPr indent="-317500" lvl="0" marL="914400" rtl="0" algn="l">
              <a:spcBef>
                <a:spcPts val="0"/>
              </a:spcBef>
              <a:spcAft>
                <a:spcPts val="0"/>
              </a:spcAft>
              <a:buSzPts val="1400"/>
              <a:buAutoNum type="alphaLcPeriod"/>
            </a:pPr>
            <a:r>
              <a:rPr lang="en-US" sz="1400"/>
              <a:t>Bank Reconciliation </a:t>
            </a:r>
            <a:endParaRPr sz="1400"/>
          </a:p>
          <a:p>
            <a:pPr indent="-317500" lvl="0" marL="914400" rtl="0" algn="l">
              <a:spcBef>
                <a:spcPts val="0"/>
              </a:spcBef>
              <a:spcAft>
                <a:spcPts val="0"/>
              </a:spcAft>
              <a:buSzPts val="1400"/>
              <a:buAutoNum type="alphaLcPeriod"/>
            </a:pPr>
            <a:r>
              <a:rPr lang="en-US" sz="1400"/>
              <a:t>Cash Flow </a:t>
            </a:r>
            <a:endParaRPr sz="1400"/>
          </a:p>
        </p:txBody>
      </p:sp>
      <p:sp>
        <p:nvSpPr>
          <p:cNvPr id="278" name="Google Shape;278;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4"/>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Thank You!!</a:t>
            </a:r>
            <a:endParaRPr/>
          </a:p>
        </p:txBody>
      </p:sp>
      <p:sp>
        <p:nvSpPr>
          <p:cNvPr id="284" name="Google Shape;284;p34"/>
          <p:cNvSpPr txBox="1"/>
          <p:nvPr>
            <p:ph idx="1" type="subTitle"/>
          </p:nvPr>
        </p:nvSpPr>
        <p:spPr>
          <a:xfrm>
            <a:off x="6257925" y="3711380"/>
            <a:ext cx="5369400" cy="154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b="1" lang="en-US">
                <a:latin typeface="Nunito"/>
                <a:ea typeface="Nunito"/>
                <a:cs typeface="Nunito"/>
                <a:sym typeface="Nunito"/>
              </a:rPr>
              <a:t>For more clarity contact:</a:t>
            </a:r>
            <a:endParaRPr b="1">
              <a:latin typeface="Nunito"/>
              <a:ea typeface="Nunito"/>
              <a:cs typeface="Nunito"/>
              <a:sym typeface="Nunito"/>
            </a:endParaRPr>
          </a:p>
          <a:p>
            <a:pPr indent="0" lvl="0" marL="0" rtl="0" algn="l">
              <a:lnSpc>
                <a:spcPct val="90000"/>
              </a:lnSpc>
              <a:spcBef>
                <a:spcPts val="0"/>
              </a:spcBef>
              <a:spcAft>
                <a:spcPts val="0"/>
              </a:spcAft>
              <a:buNone/>
            </a:pPr>
            <a:r>
              <a:rPr b="1" lang="en-US">
                <a:latin typeface="Nunito"/>
                <a:ea typeface="Nunito"/>
                <a:cs typeface="Nunito"/>
                <a:sym typeface="Nunito"/>
              </a:rPr>
              <a:t>Madhav Agarwal</a:t>
            </a:r>
            <a:endParaRPr b="1">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General Overview </a:t>
            </a:r>
            <a:endParaRPr/>
          </a:p>
        </p:txBody>
      </p:sp>
      <p:sp>
        <p:nvSpPr>
          <p:cNvPr id="173" name="Google Shape;173;p2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600"/>
              <a:t>On Analysis of the KOKO Networks Kenya ERP, we have found several data issues within the system that will directly impact KOKO Networks Kenya’s Financial Audit for 2021 (And the interim Audit in October 2020). The issues discovered cut across the system relevant to the following: </a:t>
            </a:r>
            <a:endParaRPr sz="1600"/>
          </a:p>
          <a:p>
            <a:pPr indent="0" lvl="0" marL="0" rtl="0" algn="l">
              <a:spcBef>
                <a:spcPts val="1000"/>
              </a:spcBef>
              <a:spcAft>
                <a:spcPts val="0"/>
              </a:spcAft>
              <a:buNone/>
            </a:pPr>
            <a:r>
              <a:t/>
            </a:r>
            <a:endParaRPr sz="1600"/>
          </a:p>
          <a:p>
            <a:pPr indent="-330200" lvl="0" marL="457200" rtl="0" algn="l">
              <a:spcBef>
                <a:spcPts val="1000"/>
              </a:spcBef>
              <a:spcAft>
                <a:spcPts val="0"/>
              </a:spcAft>
              <a:buSzPts val="1600"/>
              <a:buFont typeface="Nunito"/>
              <a:buAutoNum type="arabicPeriod"/>
            </a:pPr>
            <a:r>
              <a:rPr b="1" lang="en-US" sz="1600"/>
              <a:t>Accounting </a:t>
            </a:r>
            <a:endParaRPr b="1" sz="1600"/>
          </a:p>
          <a:p>
            <a:pPr indent="-330200" lvl="0" marL="457200" rtl="0" algn="l">
              <a:spcBef>
                <a:spcPts val="0"/>
              </a:spcBef>
              <a:spcAft>
                <a:spcPts val="0"/>
              </a:spcAft>
              <a:buSzPts val="1600"/>
              <a:buFont typeface="Nunito"/>
              <a:buAutoNum type="arabicPeriod"/>
            </a:pPr>
            <a:r>
              <a:rPr b="1" lang="en-US" sz="1600"/>
              <a:t>Inventory</a:t>
            </a:r>
            <a:endParaRPr b="1" sz="1600"/>
          </a:p>
          <a:p>
            <a:pPr indent="0" lvl="0" marL="0" rtl="0" algn="l">
              <a:spcBef>
                <a:spcPts val="1000"/>
              </a:spcBef>
              <a:spcAft>
                <a:spcPts val="0"/>
              </a:spcAft>
              <a:buNone/>
            </a:pPr>
            <a:r>
              <a:t/>
            </a:r>
            <a:endParaRPr sz="1600"/>
          </a:p>
        </p:txBody>
      </p:sp>
      <p:sp>
        <p:nvSpPr>
          <p:cNvPr id="174" name="Google Shape;174;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Accounting Data Issues  (A/P)</a:t>
            </a:r>
            <a:endParaRPr/>
          </a:p>
        </p:txBody>
      </p:sp>
      <p:sp>
        <p:nvSpPr>
          <p:cNvPr id="181" name="Google Shape;181;p21"/>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800"/>
              <a:t>Vendor Bills (Supplier Invoices) </a:t>
            </a:r>
            <a:endParaRPr b="1" sz="1800"/>
          </a:p>
          <a:p>
            <a:pPr indent="-330200" lvl="0" marL="457200" rtl="0" algn="l">
              <a:spcBef>
                <a:spcPts val="1000"/>
              </a:spcBef>
              <a:spcAft>
                <a:spcPts val="0"/>
              </a:spcAft>
              <a:buSzPts val="1600"/>
              <a:buFont typeface="Nunito"/>
              <a:buChar char="●"/>
            </a:pPr>
            <a:r>
              <a:rPr lang="en-US" sz="1600"/>
              <a:t>Created Total in 2020 - </a:t>
            </a:r>
            <a:r>
              <a:rPr b="1" lang="en-US" sz="1600"/>
              <a:t>9810 Invoices</a:t>
            </a:r>
            <a:endParaRPr b="1" sz="1600"/>
          </a:p>
          <a:p>
            <a:pPr indent="-330200" lvl="0" marL="457200" rtl="0" algn="l">
              <a:spcBef>
                <a:spcPts val="0"/>
              </a:spcBef>
              <a:spcAft>
                <a:spcPts val="0"/>
              </a:spcAft>
              <a:buSzPts val="1600"/>
              <a:buFont typeface="Nunito"/>
              <a:buChar char="●"/>
            </a:pPr>
            <a:r>
              <a:rPr lang="en-US" sz="1600"/>
              <a:t>Open Invoices - </a:t>
            </a:r>
            <a:r>
              <a:rPr b="1" lang="en-US" sz="1600"/>
              <a:t>8677 Invoices </a:t>
            </a:r>
            <a:r>
              <a:rPr lang="en-US" sz="1600"/>
              <a:t>(Validated but not paid in the ERP) Amounting to </a:t>
            </a:r>
            <a:r>
              <a:rPr b="1" lang="en-US" sz="1600"/>
              <a:t>KES 195,017,077.07 </a:t>
            </a:r>
            <a:r>
              <a:rPr lang="en-US" sz="1600"/>
              <a:t>(Not paid in the system / reconciled, may have been paid through the bank and Payments recorded </a:t>
            </a:r>
            <a:r>
              <a:rPr lang="en-US" sz="1600"/>
              <a:t>Separately</a:t>
            </a:r>
            <a:r>
              <a:rPr lang="en-US" sz="1600"/>
              <a:t>) </a:t>
            </a:r>
            <a:endParaRPr sz="1600"/>
          </a:p>
          <a:p>
            <a:pPr indent="0" lvl="0" marL="571500" rtl="0" algn="l">
              <a:spcBef>
                <a:spcPts val="1000"/>
              </a:spcBef>
              <a:spcAft>
                <a:spcPts val="0"/>
              </a:spcAft>
              <a:buNone/>
            </a:pPr>
            <a:r>
              <a:rPr lang="en-US" sz="1600"/>
              <a:t>Open Invoices for Agents - </a:t>
            </a:r>
            <a:r>
              <a:rPr b="1" lang="en-US" sz="1600"/>
              <a:t>8114 Invoices</a:t>
            </a:r>
            <a:r>
              <a:rPr lang="en-US" sz="1600"/>
              <a:t> Amounting to</a:t>
            </a:r>
            <a:r>
              <a:rPr b="1" lang="en-US" sz="1600"/>
              <a:t> KES 15,258,816.41</a:t>
            </a:r>
            <a:endParaRPr b="1" sz="1600"/>
          </a:p>
          <a:p>
            <a:pPr indent="0" lvl="0" marL="571500" rtl="0" algn="l">
              <a:spcBef>
                <a:spcPts val="1000"/>
              </a:spcBef>
              <a:spcAft>
                <a:spcPts val="0"/>
              </a:spcAft>
              <a:buNone/>
            </a:pPr>
            <a:r>
              <a:rPr lang="en-US" sz="1600"/>
              <a:t>Open Invoices for Other Suppliers / Vendors -  </a:t>
            </a:r>
            <a:r>
              <a:rPr b="1" lang="en-US" sz="1600"/>
              <a:t>563 Invoices </a:t>
            </a:r>
            <a:r>
              <a:rPr lang="en-US" sz="1600"/>
              <a:t>Amounting to </a:t>
            </a:r>
            <a:r>
              <a:rPr b="1" lang="en-US" sz="1600"/>
              <a:t>KES 179, 758,260.66</a:t>
            </a:r>
            <a:endParaRPr b="1" sz="1600"/>
          </a:p>
          <a:p>
            <a:pPr indent="0" lvl="0" marL="0" rtl="0" algn="l">
              <a:spcBef>
                <a:spcPts val="1000"/>
              </a:spcBef>
              <a:spcAft>
                <a:spcPts val="0"/>
              </a:spcAft>
              <a:buNone/>
            </a:pPr>
            <a:r>
              <a:rPr lang="en-US" sz="1600"/>
              <a:t>Note: </a:t>
            </a:r>
            <a:endParaRPr sz="1600"/>
          </a:p>
          <a:p>
            <a:pPr indent="-330200" lvl="0" marL="457200" rtl="0" algn="l">
              <a:spcBef>
                <a:spcPts val="1000"/>
              </a:spcBef>
              <a:spcAft>
                <a:spcPts val="0"/>
              </a:spcAft>
              <a:buSzPts val="1600"/>
              <a:buAutoNum type="arabicPeriod"/>
            </a:pPr>
            <a:r>
              <a:rPr lang="en-US" sz="1600"/>
              <a:t>Payments for most of these invoices are might be recorded in the System directly in a consolidated manner, But as they are not post for the specific Agents, we can not reconcile them with the Invoices.</a:t>
            </a:r>
            <a:endParaRPr sz="1600"/>
          </a:p>
          <a:p>
            <a:pPr indent="-330200" lvl="0" marL="457200" rtl="0" algn="l">
              <a:spcBef>
                <a:spcPts val="0"/>
              </a:spcBef>
              <a:spcAft>
                <a:spcPts val="0"/>
              </a:spcAft>
              <a:buSzPts val="1600"/>
              <a:buAutoNum type="arabicPeriod"/>
            </a:pPr>
            <a:r>
              <a:rPr lang="en-US" sz="1600"/>
              <a:t>As these reconciliation is not done and Invoices are in Open State the Account Payable is not reduced..</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a:p>
            <a:pPr indent="0" lvl="0" marL="457200" rtl="0" algn="l">
              <a:spcBef>
                <a:spcPts val="1000"/>
              </a:spcBef>
              <a:spcAft>
                <a:spcPts val="0"/>
              </a:spcAft>
              <a:buNone/>
            </a:pPr>
            <a:r>
              <a:t/>
            </a:r>
            <a:endParaRPr b="1" sz="1600"/>
          </a:p>
        </p:txBody>
      </p:sp>
      <p:sp>
        <p:nvSpPr>
          <p:cNvPr id="182" name="Google Shape;182;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800"/>
              <a:t>Customer Bills (Receivable Invoices)</a:t>
            </a:r>
            <a:endParaRPr b="1" sz="1800"/>
          </a:p>
          <a:p>
            <a:pPr indent="-330200" lvl="0" marL="457200" rtl="0" algn="l">
              <a:spcBef>
                <a:spcPts val="1000"/>
              </a:spcBef>
              <a:spcAft>
                <a:spcPts val="0"/>
              </a:spcAft>
              <a:buSzPts val="1600"/>
              <a:buChar char="●"/>
            </a:pPr>
            <a:r>
              <a:rPr lang="en-US" sz="1600"/>
              <a:t>Created Total in 2020 - </a:t>
            </a:r>
            <a:r>
              <a:rPr b="1" lang="en-US" sz="1600"/>
              <a:t>281846 Invoices </a:t>
            </a:r>
            <a:endParaRPr b="1" sz="1600"/>
          </a:p>
          <a:p>
            <a:pPr indent="-330200" lvl="0" marL="914400" rtl="0" algn="l">
              <a:spcBef>
                <a:spcPts val="0"/>
              </a:spcBef>
              <a:spcAft>
                <a:spcPts val="0"/>
              </a:spcAft>
              <a:buSzPts val="1600"/>
              <a:buFont typeface="Nunito"/>
              <a:buAutoNum type="alphaLcPeriod"/>
            </a:pPr>
            <a:r>
              <a:rPr lang="en-US" sz="1600"/>
              <a:t>Draft Invoices - </a:t>
            </a:r>
            <a:r>
              <a:rPr b="1" lang="en-US" sz="1600"/>
              <a:t>41085 Invoices </a:t>
            </a:r>
            <a:r>
              <a:rPr lang="en-US" sz="1600"/>
              <a:t>(no financial impact on system) </a:t>
            </a:r>
            <a:endParaRPr sz="1600"/>
          </a:p>
          <a:p>
            <a:pPr indent="0" lvl="0" marL="1828800" rtl="0" algn="l">
              <a:spcBef>
                <a:spcPts val="1000"/>
              </a:spcBef>
              <a:spcAft>
                <a:spcPts val="0"/>
              </a:spcAft>
              <a:buNone/>
            </a:pPr>
            <a:r>
              <a:rPr lang="en-US" sz="1600"/>
              <a:t>41075 Invoices are Fuel Invoices(will be processed in Oct 2020 Fuel Invoices)</a:t>
            </a:r>
            <a:endParaRPr sz="1600"/>
          </a:p>
          <a:p>
            <a:pPr indent="0" lvl="0" marL="1828800" rtl="0" algn="l">
              <a:spcBef>
                <a:spcPts val="1000"/>
              </a:spcBef>
              <a:spcAft>
                <a:spcPts val="0"/>
              </a:spcAft>
              <a:buNone/>
            </a:pPr>
            <a:r>
              <a:rPr lang="en-US" sz="1600"/>
              <a:t>10 Invoices Needs Explanation (Looks like Agent Security </a:t>
            </a:r>
            <a:r>
              <a:rPr lang="en-US" sz="1600"/>
              <a:t>Deposit</a:t>
            </a:r>
            <a:r>
              <a:rPr lang="en-US" sz="1600"/>
              <a:t> invoices but not processed)</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b="1" sz="1600"/>
          </a:p>
          <a:p>
            <a:pPr indent="0" lvl="0" marL="0" rtl="0" algn="l">
              <a:spcBef>
                <a:spcPts val="1000"/>
              </a:spcBef>
              <a:spcAft>
                <a:spcPts val="0"/>
              </a:spcAft>
              <a:buNone/>
            </a:pPr>
            <a:r>
              <a:t/>
            </a:r>
            <a:endParaRPr b="1" sz="1800"/>
          </a:p>
        </p:txBody>
      </p:sp>
      <p:sp>
        <p:nvSpPr>
          <p:cNvPr id="189" name="Google Shape;189;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Accounting Data Issues (A/R)</a:t>
            </a:r>
            <a:endParaRPr/>
          </a:p>
          <a:p>
            <a:pPr indent="0" lvl="0" marL="0" rtl="0" algn="l">
              <a:spcBef>
                <a:spcPts val="0"/>
              </a:spcBef>
              <a:spcAft>
                <a:spcPts val="0"/>
              </a:spcAft>
              <a:buNone/>
            </a:pPr>
            <a:r>
              <a:t/>
            </a:r>
            <a:endParaRPr/>
          </a:p>
        </p:txBody>
      </p:sp>
      <p:sp>
        <p:nvSpPr>
          <p:cNvPr id="190" name="Google Shape;190;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91" name="Google Shape;191;p22"/>
          <p:cNvPicPr preferRelativeResize="0"/>
          <p:nvPr/>
        </p:nvPicPr>
        <p:blipFill>
          <a:blip r:embed="rId3">
            <a:alphaModFix/>
          </a:blip>
          <a:stretch>
            <a:fillRect/>
          </a:stretch>
        </p:blipFill>
        <p:spPr>
          <a:xfrm>
            <a:off x="332900" y="3424600"/>
            <a:ext cx="11532101" cy="2886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800"/>
              <a:t>Customer Bills (Receivable Invoices)</a:t>
            </a:r>
            <a:r>
              <a:rPr lang="en-US" sz="1600"/>
              <a:t> </a:t>
            </a:r>
            <a:endParaRPr sz="1600"/>
          </a:p>
          <a:p>
            <a:pPr indent="-330200" lvl="0" marL="914400" rtl="0" algn="l">
              <a:spcBef>
                <a:spcPts val="1000"/>
              </a:spcBef>
              <a:spcAft>
                <a:spcPts val="0"/>
              </a:spcAft>
              <a:buSzPts val="1600"/>
              <a:buAutoNum type="alphaLcPeriod"/>
            </a:pPr>
            <a:r>
              <a:rPr lang="en-US" sz="1600"/>
              <a:t>Open Invoices - 3</a:t>
            </a:r>
            <a:r>
              <a:rPr b="1" lang="en-US" sz="1600"/>
              <a:t>84 Invoices </a:t>
            </a:r>
            <a:r>
              <a:rPr lang="en-US" sz="1600"/>
              <a:t>(Validated, Journal Entry impact but no reconciliation, VIVO KNTPUF  Invoices) Total Amounting to  </a:t>
            </a:r>
            <a:r>
              <a:rPr b="1" lang="en-US" sz="1600"/>
              <a:t>KES 6,478,670.90</a:t>
            </a:r>
            <a:endParaRPr b="1" sz="1600"/>
          </a:p>
          <a:p>
            <a:pPr indent="-330200" lvl="0" marL="914400" rtl="0" algn="l">
              <a:spcBef>
                <a:spcPts val="0"/>
              </a:spcBef>
              <a:spcAft>
                <a:spcPts val="0"/>
              </a:spcAft>
              <a:buSzPts val="1600"/>
              <a:buAutoNum type="alphaLcPeriod"/>
            </a:pPr>
            <a:r>
              <a:rPr lang="en-US" sz="1600"/>
              <a:t>Rest Invoice are paid</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b="1" sz="1600"/>
          </a:p>
          <a:p>
            <a:pPr indent="0" lvl="0" marL="0" rtl="0" algn="l">
              <a:spcBef>
                <a:spcPts val="1000"/>
              </a:spcBef>
              <a:spcAft>
                <a:spcPts val="0"/>
              </a:spcAft>
              <a:buNone/>
            </a:pPr>
            <a:r>
              <a:t/>
            </a:r>
            <a:endParaRPr b="1" sz="1800"/>
          </a:p>
        </p:txBody>
      </p:sp>
      <p:sp>
        <p:nvSpPr>
          <p:cNvPr id="198" name="Google Shape;198;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Accounting Data Issues (A/R)</a:t>
            </a:r>
            <a:endParaRPr/>
          </a:p>
          <a:p>
            <a:pPr indent="0" lvl="0" marL="0" rtl="0" algn="l">
              <a:spcBef>
                <a:spcPts val="0"/>
              </a:spcBef>
              <a:spcAft>
                <a:spcPts val="0"/>
              </a:spcAft>
              <a:buNone/>
            </a:pPr>
            <a:r>
              <a:t/>
            </a:r>
            <a:endParaRPr/>
          </a:p>
        </p:txBody>
      </p:sp>
      <p:sp>
        <p:nvSpPr>
          <p:cNvPr id="199" name="Google Shape;199;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Shop Monthly Statements Corrections </a:t>
            </a:r>
            <a:endParaRPr/>
          </a:p>
        </p:txBody>
      </p:sp>
      <p:sp>
        <p:nvSpPr>
          <p:cNvPr id="206" name="Google Shape;206;p24"/>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600"/>
              <a:t>There is an issue with the shop monthly statements created in the ERP system, due to unclear business requirements and set milestones from the sales team on the definition of an Agent and what milestones must be </a:t>
            </a:r>
            <a:r>
              <a:rPr lang="en-US" sz="1600"/>
              <a:t>achieved</a:t>
            </a:r>
            <a:r>
              <a:rPr lang="en-US" sz="1600"/>
              <a:t> to deem a shop / agent as payable. </a:t>
            </a:r>
            <a:endParaRPr sz="1600"/>
          </a:p>
          <a:p>
            <a:pPr indent="-330200" lvl="0" marL="457200" rtl="0" algn="l">
              <a:spcBef>
                <a:spcPts val="1000"/>
              </a:spcBef>
              <a:spcAft>
                <a:spcPts val="0"/>
              </a:spcAft>
              <a:buSzPts val="1600"/>
              <a:buChar char="●"/>
            </a:pPr>
            <a:r>
              <a:rPr lang="en-US" sz="1600"/>
              <a:t>Total Open Shop Payables - </a:t>
            </a:r>
            <a:r>
              <a:rPr b="1" lang="en-US" sz="1600"/>
              <a:t>6075 </a:t>
            </a:r>
            <a:r>
              <a:rPr lang="en-US" sz="1600"/>
              <a:t>Amounting to </a:t>
            </a:r>
            <a:r>
              <a:rPr b="1" lang="en-US" sz="1600"/>
              <a:t>KES 112,433,153.56</a:t>
            </a:r>
            <a:endParaRPr b="1" sz="1600"/>
          </a:p>
          <a:p>
            <a:pPr indent="-330200" lvl="0" marL="457200" rtl="0" algn="l">
              <a:spcBef>
                <a:spcPts val="0"/>
              </a:spcBef>
              <a:spcAft>
                <a:spcPts val="0"/>
              </a:spcAft>
              <a:buSzPts val="1600"/>
              <a:buChar char="●"/>
            </a:pPr>
            <a:r>
              <a:rPr lang="en-US" sz="1600"/>
              <a:t>Period </a:t>
            </a:r>
            <a:r>
              <a:rPr b="1" lang="en-US" sz="1600"/>
              <a:t>January 2020 - </a:t>
            </a:r>
            <a:r>
              <a:rPr b="1" lang="en-US" sz="1600"/>
              <a:t>September</a:t>
            </a:r>
            <a:r>
              <a:rPr b="1" lang="en-US" sz="1600"/>
              <a:t> 2020</a:t>
            </a:r>
            <a:endParaRPr sz="1600"/>
          </a:p>
          <a:p>
            <a:pPr indent="-330200" lvl="0" marL="457200" rtl="0" algn="l">
              <a:spcBef>
                <a:spcPts val="0"/>
              </a:spcBef>
              <a:spcAft>
                <a:spcPts val="0"/>
              </a:spcAft>
              <a:buSzPts val="1600"/>
              <a:buChar char="●"/>
            </a:pPr>
            <a:r>
              <a:rPr lang="en-US" sz="1600"/>
              <a:t>3 Shop Monthly Statements are created for december 2020 need to investigate and correct.</a:t>
            </a:r>
            <a:endParaRPr sz="1600"/>
          </a:p>
        </p:txBody>
      </p:sp>
      <p:sp>
        <p:nvSpPr>
          <p:cNvPr id="207" name="Google Shape;207;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Shop Monthly Statements Corrections </a:t>
            </a:r>
            <a:endParaRPr/>
          </a:p>
        </p:txBody>
      </p:sp>
      <p:sp>
        <p:nvSpPr>
          <p:cNvPr id="214" name="Google Shape;214;p25"/>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t/>
            </a:r>
            <a:endParaRPr sz="1400"/>
          </a:p>
        </p:txBody>
      </p:sp>
      <p:sp>
        <p:nvSpPr>
          <p:cNvPr id="215" name="Google Shape;215;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16" name="Google Shape;216;p25"/>
          <p:cNvPicPr preferRelativeResize="0"/>
          <p:nvPr/>
        </p:nvPicPr>
        <p:blipFill>
          <a:blip r:embed="rId3">
            <a:alphaModFix/>
          </a:blip>
          <a:stretch>
            <a:fillRect/>
          </a:stretch>
        </p:blipFill>
        <p:spPr>
          <a:xfrm>
            <a:off x="372850" y="1338800"/>
            <a:ext cx="11360475" cy="4180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Purchase Orders 	</a:t>
            </a:r>
            <a:endParaRPr/>
          </a:p>
        </p:txBody>
      </p:sp>
      <p:sp>
        <p:nvSpPr>
          <p:cNvPr id="223" name="Google Shape;223;p26"/>
          <p:cNvSpPr txBox="1"/>
          <p:nvPr>
            <p:ph idx="1" type="subTitle"/>
          </p:nvPr>
        </p:nvSpPr>
        <p:spPr>
          <a:xfrm>
            <a:off x="458699" y="14249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600"/>
              <a:t>Total Created Purchase Orders - </a:t>
            </a:r>
            <a:r>
              <a:rPr b="1" lang="en-US" sz="1600"/>
              <a:t>2020 (Billing Status shown below)</a:t>
            </a:r>
            <a:endParaRPr sz="1600"/>
          </a:p>
          <a:p>
            <a:pPr indent="-330200" lvl="0" marL="457200" rtl="0" algn="l">
              <a:spcBef>
                <a:spcPts val="1000"/>
              </a:spcBef>
              <a:spcAft>
                <a:spcPts val="0"/>
              </a:spcAft>
              <a:buSzPts val="1600"/>
              <a:buFont typeface="Nunito"/>
              <a:buChar char="●"/>
            </a:pPr>
            <a:r>
              <a:rPr b="1" lang="en-US" sz="1600"/>
              <a:t>Nothing to Bill - 38 </a:t>
            </a:r>
            <a:r>
              <a:rPr lang="en-US" sz="1600"/>
              <a:t>(The Goods Received Note has not been processed, leading to issues with stock valuation and accounting), Amounting to </a:t>
            </a:r>
            <a:r>
              <a:rPr b="1" lang="en-US" sz="1600"/>
              <a:t>KES 34,469,710.68</a:t>
            </a:r>
            <a:r>
              <a:rPr lang="en-US" sz="1600"/>
              <a:t> </a:t>
            </a:r>
            <a:endParaRPr sz="1600"/>
          </a:p>
          <a:p>
            <a:pPr indent="-330200" lvl="0" marL="457200" rtl="0" algn="l">
              <a:spcBef>
                <a:spcPts val="0"/>
              </a:spcBef>
              <a:spcAft>
                <a:spcPts val="0"/>
              </a:spcAft>
              <a:buSzPts val="1600"/>
              <a:buChar char="●"/>
            </a:pPr>
            <a:r>
              <a:rPr b="1" lang="en-US" sz="1600"/>
              <a:t>Waiting Bills - 152 </a:t>
            </a:r>
            <a:r>
              <a:rPr lang="en-US" sz="1600"/>
              <a:t>(The Invoices for these Purchase Orders have not been posted, payment may / may not created in the system), Amounting to </a:t>
            </a:r>
            <a:r>
              <a:rPr b="1" lang="en-US" sz="1600"/>
              <a:t>KES 115,090,777.24</a:t>
            </a:r>
            <a:endParaRPr b="1" sz="1600"/>
          </a:p>
          <a:p>
            <a:pPr indent="-330200" lvl="0" marL="457200" rtl="0" algn="l">
              <a:spcBef>
                <a:spcPts val="0"/>
              </a:spcBef>
              <a:spcAft>
                <a:spcPts val="0"/>
              </a:spcAft>
              <a:buSzPts val="1600"/>
              <a:buChar char="●"/>
            </a:pPr>
            <a:r>
              <a:rPr b="1" lang="en-US" sz="1600"/>
              <a:t>No bill to receive - 206 </a:t>
            </a:r>
            <a:r>
              <a:rPr lang="en-US" sz="1600"/>
              <a:t>(Bills for the purchase Orders are created but 52 Vendor yet in Open state need to process. )</a:t>
            </a:r>
            <a:endParaRPr sz="1600"/>
          </a:p>
          <a:p>
            <a:pPr indent="0" lvl="0" marL="0" rtl="0" algn="l">
              <a:spcBef>
                <a:spcPts val="1000"/>
              </a:spcBef>
              <a:spcAft>
                <a:spcPts val="0"/>
              </a:spcAft>
              <a:buClr>
                <a:schemeClr val="dk1"/>
              </a:buClr>
              <a:buSzPts val="1100"/>
              <a:buFont typeface="Arial"/>
              <a:buNone/>
            </a:pPr>
            <a:r>
              <a:rPr lang="en-US" sz="1600"/>
              <a:t>T</a:t>
            </a:r>
            <a:r>
              <a:rPr lang="en-US" sz="1600"/>
              <a:t>otal Created Purchase Orders - </a:t>
            </a:r>
            <a:r>
              <a:rPr b="1" lang="en-US" sz="1600"/>
              <a:t>2019 (Billing Status shown below)</a:t>
            </a:r>
            <a:endParaRPr sz="1600"/>
          </a:p>
          <a:p>
            <a:pPr indent="-330200" lvl="0" marL="457200" rtl="0" algn="l">
              <a:spcBef>
                <a:spcPts val="1000"/>
              </a:spcBef>
              <a:spcAft>
                <a:spcPts val="0"/>
              </a:spcAft>
              <a:buSzPts val="1600"/>
              <a:buFont typeface="Nunito"/>
              <a:buChar char="●"/>
            </a:pPr>
            <a:r>
              <a:rPr b="1" lang="en-US" sz="1600"/>
              <a:t>Nothing to Bill - 19 </a:t>
            </a:r>
            <a:r>
              <a:rPr lang="en-US" sz="1600"/>
              <a:t>(The Goods Received Note has not been processed, leading to issues with stock valuation and accounting), Amounting to </a:t>
            </a:r>
            <a:r>
              <a:rPr b="1" lang="en-US" sz="1600"/>
              <a:t>KES 34,469,710.68</a:t>
            </a:r>
            <a:r>
              <a:rPr lang="en-US" sz="1600"/>
              <a:t> </a:t>
            </a:r>
            <a:endParaRPr sz="1600"/>
          </a:p>
          <a:p>
            <a:pPr indent="-330200" lvl="0" marL="457200" rtl="0" algn="l">
              <a:spcBef>
                <a:spcPts val="0"/>
              </a:spcBef>
              <a:spcAft>
                <a:spcPts val="0"/>
              </a:spcAft>
              <a:buSzPts val="1600"/>
              <a:buChar char="●"/>
            </a:pPr>
            <a:r>
              <a:rPr b="1" lang="en-US" sz="1600"/>
              <a:t>Waiting Bills - 422 </a:t>
            </a:r>
            <a:r>
              <a:rPr lang="en-US" sz="1600"/>
              <a:t>(The Invoices for these Purchase Orders have not been posted, payment may / may not created in the system), Amounting to </a:t>
            </a:r>
            <a:r>
              <a:rPr b="1" lang="en-US" sz="1600"/>
              <a:t>KES 115,090,777.24</a:t>
            </a:r>
            <a:endParaRPr b="1" sz="1600"/>
          </a:p>
          <a:p>
            <a:pPr indent="-330200" lvl="0" marL="457200" rtl="0" algn="l">
              <a:spcBef>
                <a:spcPts val="0"/>
              </a:spcBef>
              <a:spcAft>
                <a:spcPts val="0"/>
              </a:spcAft>
              <a:buSzPts val="1600"/>
              <a:buChar char="●"/>
            </a:pPr>
            <a:r>
              <a:rPr b="1" lang="en-US" sz="1600"/>
              <a:t>No bill to receive - 521 </a:t>
            </a:r>
            <a:endParaRPr sz="1600"/>
          </a:p>
          <a:p>
            <a:pPr indent="0" lvl="0" marL="0" rtl="0" algn="l">
              <a:spcBef>
                <a:spcPts val="1000"/>
              </a:spcBef>
              <a:spcAft>
                <a:spcPts val="0"/>
              </a:spcAft>
              <a:buNone/>
            </a:pPr>
            <a:r>
              <a:t/>
            </a:r>
            <a:endParaRPr sz="1600"/>
          </a:p>
          <a:p>
            <a:pPr indent="0" lvl="0" marL="457200" rtl="0" algn="l">
              <a:spcBef>
                <a:spcPts val="1000"/>
              </a:spcBef>
              <a:spcAft>
                <a:spcPts val="0"/>
              </a:spcAft>
              <a:buNone/>
            </a:pPr>
            <a:r>
              <a:t/>
            </a:r>
            <a:endParaRPr sz="1400"/>
          </a:p>
        </p:txBody>
      </p:sp>
      <p:sp>
        <p:nvSpPr>
          <p:cNvPr id="224" name="Google Shape;224;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Inventory Adjustments (Incoming Stock) 	</a:t>
            </a:r>
            <a:endParaRPr/>
          </a:p>
        </p:txBody>
      </p:sp>
      <p:sp>
        <p:nvSpPr>
          <p:cNvPr id="231" name="Google Shape;231;p27"/>
          <p:cNvSpPr txBox="1"/>
          <p:nvPr>
            <p:ph idx="1" type="subTitle"/>
          </p:nvPr>
        </p:nvSpPr>
        <p:spPr>
          <a:xfrm>
            <a:off x="496499" y="1359095"/>
            <a:ext cx="11274600" cy="48519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en-US" sz="1400"/>
              <a:t>Total Adjustments to bring stock into the system 2020 (Incorrect method) - </a:t>
            </a:r>
            <a:r>
              <a:rPr b="1" lang="en-US" sz="1400"/>
              <a:t>2,483 [Though this number is </a:t>
            </a:r>
            <a:r>
              <a:rPr b="1" lang="en-US" sz="1400"/>
              <a:t>relatively lower then 2019</a:t>
            </a:r>
            <a:r>
              <a:rPr b="1" lang="en-US" sz="1400"/>
              <a:t> but yet this number is quite high ]</a:t>
            </a:r>
            <a:endParaRPr b="1" sz="1400"/>
          </a:p>
          <a:p>
            <a:pPr indent="-317500" lvl="0" marL="457200" rtl="0" algn="l">
              <a:spcBef>
                <a:spcPts val="0"/>
              </a:spcBef>
              <a:spcAft>
                <a:spcPts val="0"/>
              </a:spcAft>
              <a:buSzPts val="1400"/>
              <a:buChar char="●"/>
            </a:pPr>
            <a:r>
              <a:rPr b="1" lang="en-US" sz="1400"/>
              <a:t>January 2020 - 1566</a:t>
            </a:r>
            <a:endParaRPr b="1" sz="1400"/>
          </a:p>
          <a:p>
            <a:pPr indent="-317500" lvl="0" marL="457200" rtl="0" algn="l">
              <a:spcBef>
                <a:spcPts val="0"/>
              </a:spcBef>
              <a:spcAft>
                <a:spcPts val="0"/>
              </a:spcAft>
              <a:buSzPts val="1400"/>
              <a:buChar char="●"/>
            </a:pPr>
            <a:r>
              <a:rPr b="1" lang="en-US" sz="1400"/>
              <a:t>February 2020 - 47</a:t>
            </a:r>
            <a:endParaRPr b="1" sz="1400"/>
          </a:p>
          <a:p>
            <a:pPr indent="-317500" lvl="0" marL="457200" rtl="0" algn="l">
              <a:spcBef>
                <a:spcPts val="0"/>
              </a:spcBef>
              <a:spcAft>
                <a:spcPts val="0"/>
              </a:spcAft>
              <a:buSzPts val="1400"/>
              <a:buChar char="●"/>
            </a:pPr>
            <a:r>
              <a:rPr b="1" lang="en-US" sz="1400"/>
              <a:t>March - 13</a:t>
            </a:r>
            <a:endParaRPr b="1" sz="1400"/>
          </a:p>
          <a:p>
            <a:pPr indent="-317500" lvl="0" marL="457200" rtl="0" algn="l">
              <a:spcBef>
                <a:spcPts val="0"/>
              </a:spcBef>
              <a:spcAft>
                <a:spcPts val="0"/>
              </a:spcAft>
              <a:buSzPts val="1400"/>
              <a:buChar char="●"/>
            </a:pPr>
            <a:r>
              <a:rPr b="1" lang="en-US" sz="1400"/>
              <a:t>April -  13</a:t>
            </a:r>
            <a:endParaRPr b="1" sz="1400"/>
          </a:p>
          <a:p>
            <a:pPr indent="-317500" lvl="0" marL="457200" rtl="0" algn="l">
              <a:spcBef>
                <a:spcPts val="0"/>
              </a:spcBef>
              <a:spcAft>
                <a:spcPts val="0"/>
              </a:spcAft>
              <a:buSzPts val="1400"/>
              <a:buChar char="●"/>
            </a:pPr>
            <a:r>
              <a:rPr b="1" lang="en-US" sz="1400"/>
              <a:t>May - 327</a:t>
            </a:r>
            <a:endParaRPr b="1" sz="1400"/>
          </a:p>
          <a:p>
            <a:pPr indent="-317500" lvl="0" marL="457200" rtl="0" algn="l">
              <a:spcBef>
                <a:spcPts val="0"/>
              </a:spcBef>
              <a:spcAft>
                <a:spcPts val="0"/>
              </a:spcAft>
              <a:buSzPts val="1400"/>
              <a:buChar char="●"/>
            </a:pPr>
            <a:r>
              <a:rPr b="1" lang="en-US" sz="1400"/>
              <a:t>June - 174</a:t>
            </a:r>
            <a:endParaRPr b="1" sz="1400"/>
          </a:p>
          <a:p>
            <a:pPr indent="-317500" lvl="0" marL="457200" rtl="0" algn="l">
              <a:spcBef>
                <a:spcPts val="0"/>
              </a:spcBef>
              <a:spcAft>
                <a:spcPts val="0"/>
              </a:spcAft>
              <a:buSzPts val="1400"/>
              <a:buChar char="●"/>
            </a:pPr>
            <a:r>
              <a:rPr b="1" lang="en-US" sz="1400"/>
              <a:t>July - 271</a:t>
            </a:r>
            <a:endParaRPr b="1" sz="1400"/>
          </a:p>
          <a:p>
            <a:pPr indent="-317500" lvl="0" marL="457200" rtl="0" algn="l">
              <a:spcBef>
                <a:spcPts val="0"/>
              </a:spcBef>
              <a:spcAft>
                <a:spcPts val="0"/>
              </a:spcAft>
              <a:buSzPts val="1400"/>
              <a:buChar char="●"/>
            </a:pPr>
            <a:r>
              <a:rPr b="1" lang="en-US" sz="1400"/>
              <a:t>August - 65</a:t>
            </a:r>
            <a:endParaRPr b="1" sz="1400"/>
          </a:p>
          <a:p>
            <a:pPr indent="-317500" lvl="0" marL="457200" rtl="0" algn="l">
              <a:spcBef>
                <a:spcPts val="0"/>
              </a:spcBef>
              <a:spcAft>
                <a:spcPts val="0"/>
              </a:spcAft>
              <a:buSzPts val="1400"/>
              <a:buChar char="●"/>
            </a:pPr>
            <a:r>
              <a:rPr b="1" lang="en-US" sz="1400"/>
              <a:t>September - 7</a:t>
            </a:r>
            <a:endParaRPr b="1" sz="1400"/>
          </a:p>
        </p:txBody>
      </p:sp>
      <p:sp>
        <p:nvSpPr>
          <p:cNvPr id="232" name="Google Shape;232;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